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0" r:id="rId21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66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221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694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6052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9045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739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25255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570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162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12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1510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072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5CA0-AF40-4C63-9C06-650C656FE6EE}" type="datetimeFigureOut">
              <a:rPr lang="es-PE" smtClean="0"/>
              <a:t>23/08/2016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AF098-EAC5-490C-BFE9-B66CB66B4EC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2683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ontent-mia1-2.xx.fbcdn.net/v/t1.0-9/12208392_1717130308506569_582583218657111541_n.jpg?oh=fa388849bab186549136e2809432f314&amp;oe=58402B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601" y="194607"/>
            <a:ext cx="6663392" cy="666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5664" y="455071"/>
            <a:ext cx="1794217" cy="42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72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4. EJES TEMÁTICOS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PE" sz="4400" dirty="0" smtClean="0"/>
              <a:t>EJE 3. </a:t>
            </a:r>
          </a:p>
          <a:p>
            <a:pPr marL="0" indent="0">
              <a:buNone/>
            </a:pPr>
            <a:r>
              <a:rPr lang="es-PE" sz="4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ARTÍSTICA EN EL AULA Y FORMACIÓN ARTÍSTICA PROFESIONAL EN EL SECTOR</a:t>
            </a:r>
          </a:p>
          <a:p>
            <a:pPr marL="0" indent="0">
              <a:buNone/>
            </a:pPr>
            <a:r>
              <a:rPr lang="es-PE" sz="4800" dirty="0" smtClean="0"/>
              <a:t>Conocimiento desde la experiencia sobre los procesos y situación de la educación artística en la escuela y la formación profesional de los artistas.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224001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 fontScale="90000"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5. ACCIÓN CONJUNTA QUE SE POSTULA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/>
              <a:t>5.1. PUBLICACIÓN </a:t>
            </a:r>
            <a:r>
              <a:rPr lang="es-PE" sz="4400" dirty="0" smtClean="0"/>
              <a:t>(impresa y digital)</a:t>
            </a:r>
            <a:endParaRPr lang="es-PE" sz="4400" dirty="0"/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Libro de investigación, estudio, sistematización, propuesta metodológica.</a:t>
            </a:r>
            <a:endParaRPr lang="es-PE" sz="4400" dirty="0"/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 </a:t>
            </a:r>
            <a:r>
              <a:rPr lang="es-PE" sz="4400" dirty="0"/>
              <a:t>Revista/periódico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 </a:t>
            </a:r>
            <a:r>
              <a:rPr lang="es-PE" sz="4400" dirty="0"/>
              <a:t>Afiche/infografía/guía/material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 </a:t>
            </a:r>
            <a:r>
              <a:rPr lang="es-PE" sz="4400" dirty="0"/>
              <a:t>Documento virtual interactivo </a:t>
            </a:r>
          </a:p>
        </p:txBody>
      </p:sp>
    </p:spTree>
    <p:extLst>
      <p:ext uri="{BB962C8B-B14F-4D97-AF65-F5344CB8AC3E}">
        <p14:creationId xmlns:p14="http://schemas.microsoft.com/office/powerpoint/2010/main" val="15577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 fontScale="90000"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5. ACCIÓN CONJUNTA QUE SE POSTULA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4"/>
            <a:ext cx="10515600" cy="48817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PE" sz="4400" dirty="0"/>
              <a:t>5.2. </a:t>
            </a:r>
            <a:r>
              <a:rPr lang="es-PE" sz="3900" b="1" dirty="0"/>
              <a:t>HERRAMIENTAS DE GESTIÓN DE INFORMACIÓN </a:t>
            </a:r>
            <a:endParaRPr lang="es-PE" sz="3900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- Mapeo online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 Plataforma Web/blog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 Aplicativo móvil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4400" dirty="0" smtClean="0"/>
              <a:t> Registro online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4400" dirty="0" smtClean="0"/>
              <a:t> </a:t>
            </a:r>
            <a:r>
              <a:rPr lang="pt-BR" sz="4400" dirty="0" err="1" smtClean="0"/>
              <a:t>Video</a:t>
            </a:r>
            <a:r>
              <a:rPr lang="pt-BR" sz="4400" dirty="0" smtClean="0"/>
              <a:t> para transmitir por redes o ventanas diversas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71531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 fontScale="90000"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5. ACCIÓN CONJUNTA QUE SE POSTULA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4"/>
            <a:ext cx="10515600" cy="4881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 smtClean="0"/>
              <a:t>5.3. EVENTOS Y CAMPAÑAS </a:t>
            </a:r>
          </a:p>
          <a:p>
            <a:pPr marL="0" indent="0">
              <a:buNone/>
            </a:pPr>
            <a:r>
              <a:rPr lang="es-PE" sz="4400" dirty="0" smtClean="0"/>
              <a:t>(Para actividades académicas y de difusión) Seminario/encuentro/foro/congreso/taller Campaña de difusión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06704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 fontScale="90000"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6. PRESENTACIÓN DE PROPUESTAS: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4"/>
            <a:ext cx="10515600" cy="4881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 smtClean="0"/>
              <a:t>6.1</a:t>
            </a:r>
            <a:r>
              <a:rPr lang="es-PE" sz="4400" dirty="0"/>
              <a:t>. Las postulaciones se podrán realizar en cualquiera de las dos siguientes modalidades: 1) postulación con documentación física; 2) postulación virtual, mediante el llenado de formularios web y adjuntando archivos a través de INFOARTES.pe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57217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 fontScale="90000"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6. PRESENTACIÓN DE PROPUESTAS: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4"/>
            <a:ext cx="10515600" cy="4881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/>
              <a:t>6.2. </a:t>
            </a:r>
            <a:r>
              <a:rPr lang="es-PE" sz="4400" dirty="0" smtClean="0"/>
              <a:t>postulaciones impresas: documentación </a:t>
            </a:r>
            <a:r>
              <a:rPr lang="es-PE" sz="4400" dirty="0"/>
              <a:t>foliada y en sobre cerrado dirigido a la Dirección de Artes del Ministerio </a:t>
            </a:r>
            <a:r>
              <a:rPr lang="es-PE" sz="4400" dirty="0" smtClean="0"/>
              <a:t>de </a:t>
            </a:r>
            <a:r>
              <a:rPr lang="es-PE" sz="4400" dirty="0"/>
              <a:t>Cultura </a:t>
            </a:r>
            <a:r>
              <a:rPr lang="es-PE" sz="4400" dirty="0" smtClean="0"/>
              <a:t>y dejarlo en </a:t>
            </a:r>
            <a:r>
              <a:rPr lang="es-PE" sz="4400" dirty="0"/>
              <a:t>Mesa de Partes de la Sede Central </a:t>
            </a:r>
            <a:r>
              <a:rPr lang="es-PE" sz="4400" dirty="0" smtClean="0"/>
              <a:t>o en cualquiera </a:t>
            </a:r>
            <a:r>
              <a:rPr lang="es-PE" sz="4400" dirty="0"/>
              <a:t>de sus Direcciones Desconcentradas de Cultura</a:t>
            </a:r>
            <a:r>
              <a:rPr lang="es-PE" sz="4400" dirty="0" smtClean="0"/>
              <a:t>.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877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 fontScale="90000"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6. PRESENTACIÓN DE PROPUESTAS: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4"/>
            <a:ext cx="10515600" cy="4881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/>
              <a:t>6.3. </a:t>
            </a:r>
            <a:r>
              <a:rPr lang="es-PE" sz="4400" dirty="0" smtClean="0"/>
              <a:t>Contar </a:t>
            </a:r>
            <a:r>
              <a:rPr lang="es-PE" sz="4400" dirty="0"/>
              <a:t>con los Anexos 1, 2, 3, 4, 5 y 6 de las presentes bases, llenados correctamente, en caso se postule a la presente convocatoria un proyecto de publicación, deberá acreditar la titularidad de los derechos para la publicación de los contenidos.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4877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8. CRITERIOS DE EVALUACIÓN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5" y="1690688"/>
            <a:ext cx="11245925" cy="480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8. CRITERIOS DE EVALUACIÓN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72" y="2640317"/>
            <a:ext cx="14624272" cy="204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5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8. Plazos y fechas</a:t>
            </a:r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81715"/>
          </a:xfrm>
        </p:spPr>
        <p:txBody>
          <a:bodyPr>
            <a:noAutofit/>
          </a:bodyPr>
          <a:lstStyle/>
          <a:p>
            <a:r>
              <a:rPr lang="es-PE" sz="3200" dirty="0" smtClean="0"/>
              <a:t>Consultas</a:t>
            </a:r>
            <a:r>
              <a:rPr lang="es-PE" sz="3200" dirty="0"/>
              <a:t>: viernes 12 de agosto al miércoles 14 de setiembre de 2016, a través del correo electrónico infoartes@cultura.gob.pe </a:t>
            </a:r>
            <a:r>
              <a:rPr lang="es-PE" sz="3200" smtClean="0"/>
              <a:t>/ infoartes.pe@gmail.com</a:t>
            </a:r>
            <a:endParaRPr lang="es-PE" sz="3200" dirty="0"/>
          </a:p>
          <a:p>
            <a:r>
              <a:rPr lang="es-PE" sz="3200" dirty="0" smtClean="0"/>
              <a:t>Cierre </a:t>
            </a:r>
            <a:r>
              <a:rPr lang="es-PE" sz="3200" dirty="0"/>
              <a:t>de la convocatoria (última fecha para presentar proyectos): jueves 15 de setiembre de 2016. </a:t>
            </a:r>
          </a:p>
          <a:p>
            <a:r>
              <a:rPr lang="es-PE" sz="3200" dirty="0" smtClean="0"/>
              <a:t>Revisión </a:t>
            </a:r>
            <a:r>
              <a:rPr lang="es-PE" sz="3200" dirty="0"/>
              <a:t>de expedientes y absolución de observaciones: del lunes 19 al viernes 23 de setiembre de 2016. </a:t>
            </a:r>
          </a:p>
          <a:p>
            <a:r>
              <a:rPr lang="es-PE" sz="3200" dirty="0" smtClean="0"/>
              <a:t>Evaluación </a:t>
            </a:r>
            <a:r>
              <a:rPr lang="es-PE" sz="3200" dirty="0"/>
              <a:t>y calificación de expedientes por parte del jurado calificador: del lunes 26 al jueves 29 de setiembre de 2016. </a:t>
            </a:r>
          </a:p>
          <a:p>
            <a:r>
              <a:rPr lang="es-PE" sz="3200" dirty="0" smtClean="0"/>
              <a:t>Publicación </a:t>
            </a:r>
            <a:r>
              <a:rPr lang="es-PE" sz="3200" dirty="0"/>
              <a:t>de resultados: viernes 30 de setiembre de 2016.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4388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2050" name="Picture 2" descr="sli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51" y="1690688"/>
            <a:ext cx="11276698" cy="3554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63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>
                <a:solidFill>
                  <a:schemeClr val="bg1"/>
                </a:solidFill>
              </a:rPr>
              <a:t>1. FINALIDAD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271251"/>
            <a:ext cx="10515600" cy="39057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4400" dirty="0" smtClean="0"/>
              <a:t>La finalidad de la Convocatoria INFOARTES 2016 es contribuir a ampliar el acceso de la ciudadanía a la información y el reconocimiento sobre el rol de las artes en el desarrollo integral y sostenible del país.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370446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2. OBJETIVOS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PE" sz="4400" dirty="0" smtClean="0"/>
              <a:t>2.1 Implementar acciones, en colaboración con el sector, que contribuyan en la valoración y el reconocimiento a la actividad artística y a los trabajadores de las artes. </a:t>
            </a:r>
          </a:p>
          <a:p>
            <a:pPr marL="0" indent="0" algn="just">
              <a:buNone/>
            </a:pPr>
            <a:r>
              <a:rPr lang="es-PE" sz="4400" dirty="0" smtClean="0"/>
              <a:t>2.2 Fortalecer y difundir iniciativas orientadas a la investigación y al desarrollo de mecanismos de gestión, producción y difusión de información y conocimiento que revalora positivamente la dinámica de la actividad artística y su impacto en el desarrollo.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299570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3. PUEDEN PARTICIPAR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4400" dirty="0" smtClean="0"/>
              <a:t>3.1 Esta convocatoria 2016 está dirigida a organizaciones, entidades educativas, gestores culturales, artistas, investigadores de nacionalidad peruana . Para tal efecto, personas jurídicas y naturales deberán presentar una postulación de acuerdo a las presentes bases. 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83872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3. PUEDEN PARTICIPAR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4400" dirty="0" smtClean="0"/>
              <a:t>3.2 Pueden participar proyectos en fase de implementación que investiguen, reflexionen y difundan conocimiento clave sobre las artes en el Perú, concentrándose en esta oportunidad en el campo de las artes visuales y escénicas.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259192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3. PUEDEN PARTICIPAR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4400" dirty="0"/>
              <a:t>3.3 Pueden participar proyectos cuya implementación de acciones conjuntas con el Ministerio de Cultura, no supere el periodo comprendido entre el lanzamiento de la presente convocatoria y el 20 de diciembre del 2016. </a:t>
            </a:r>
          </a:p>
        </p:txBody>
      </p:sp>
    </p:spTree>
    <p:extLst>
      <p:ext uri="{BB962C8B-B14F-4D97-AF65-F5344CB8AC3E}">
        <p14:creationId xmlns:p14="http://schemas.microsoft.com/office/powerpoint/2010/main" val="18278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4. EJES TEMÁTICOS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4400" dirty="0" smtClean="0"/>
              <a:t>EJE </a:t>
            </a:r>
            <a:r>
              <a:rPr lang="es-PE" sz="4400" dirty="0"/>
              <a:t>1. </a:t>
            </a:r>
            <a:endParaRPr lang="es-PE" sz="4400" dirty="0" smtClean="0"/>
          </a:p>
          <a:p>
            <a:pPr marL="0" indent="0">
              <a:buNone/>
            </a:pPr>
            <a:r>
              <a:rPr lang="es-PE" sz="4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 </a:t>
            </a:r>
            <a:r>
              <a:rPr lang="es-PE" sz="44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LAS ARTES EN EL DESARROLLO </a:t>
            </a:r>
            <a:r>
              <a:rPr lang="es-PE" sz="4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INTEGRAL</a:t>
            </a:r>
          </a:p>
          <a:p>
            <a:pPr marL="0" indent="0" algn="just">
              <a:buNone/>
            </a:pPr>
            <a:r>
              <a:rPr lang="es-PE" sz="4400" dirty="0" smtClean="0"/>
              <a:t>Evidencian el </a:t>
            </a:r>
            <a:r>
              <a:rPr lang="es-PE" sz="4400" dirty="0"/>
              <a:t>impacto de las artes y el rol de los trabajadores de las artes en el desarrollo integral y sostenible del país. </a:t>
            </a:r>
          </a:p>
        </p:txBody>
      </p:sp>
    </p:spTree>
    <p:extLst>
      <p:ext uri="{BB962C8B-B14F-4D97-AF65-F5344CB8AC3E}">
        <p14:creationId xmlns:p14="http://schemas.microsoft.com/office/powerpoint/2010/main" val="58868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800080"/>
          </a:solidFill>
        </p:spPr>
        <p:txBody>
          <a:bodyPr>
            <a:normAutofit/>
          </a:bodyPr>
          <a:lstStyle/>
          <a:p>
            <a:r>
              <a:rPr lang="es-PE" sz="5400" b="1" spc="600" dirty="0" smtClean="0">
                <a:solidFill>
                  <a:schemeClr val="bg1"/>
                </a:solidFill>
              </a:rPr>
              <a:t>4. EJES TEMÁTICOS</a:t>
            </a:r>
            <a:endParaRPr lang="es-PE" sz="5400" b="1" spc="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6285"/>
            <a:ext cx="10515600" cy="46014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PE" sz="4400" dirty="0" smtClean="0"/>
              <a:t>EJE </a:t>
            </a:r>
            <a:r>
              <a:rPr lang="es-PE" sz="4400" dirty="0"/>
              <a:t>2. </a:t>
            </a:r>
            <a:endParaRPr lang="es-PE" sz="4400" dirty="0" smtClean="0"/>
          </a:p>
          <a:p>
            <a:pPr marL="0" indent="0">
              <a:buNone/>
            </a:pPr>
            <a:r>
              <a:rPr lang="es-PE" sz="4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RECONOCIMIENTO </a:t>
            </a:r>
            <a:r>
              <a:rPr lang="es-PE" sz="4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DIVERSIDAD </a:t>
            </a:r>
            <a:r>
              <a:rPr lang="es-PE" sz="4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ARTÍSTICA</a:t>
            </a:r>
          </a:p>
          <a:p>
            <a:pPr marL="0" indent="0">
              <a:buNone/>
            </a:pPr>
            <a:r>
              <a:rPr lang="es-PE" sz="4400" dirty="0" smtClean="0"/>
              <a:t>Definiciones </a:t>
            </a:r>
            <a:r>
              <a:rPr lang="es-PE" sz="4400" dirty="0"/>
              <a:t>y metodologías, información académica, reflexión y conocimiento especializado que contribuye con el desarrollo de la actividad artística nacional en su amplia diversidad. </a:t>
            </a:r>
          </a:p>
        </p:txBody>
      </p:sp>
    </p:spTree>
    <p:extLst>
      <p:ext uri="{BB962C8B-B14F-4D97-AF65-F5344CB8AC3E}">
        <p14:creationId xmlns:p14="http://schemas.microsoft.com/office/powerpoint/2010/main" val="149864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709</Words>
  <Application>Microsoft Office PowerPoint</Application>
  <PresentationFormat>Panorámica</PresentationFormat>
  <Paragraphs>53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1. FINALIDAD</vt:lpstr>
      <vt:lpstr>2. OBJETIVOS</vt:lpstr>
      <vt:lpstr>3. PUEDEN PARTICIPAR</vt:lpstr>
      <vt:lpstr>3. PUEDEN PARTICIPAR</vt:lpstr>
      <vt:lpstr>3. PUEDEN PARTICIPAR</vt:lpstr>
      <vt:lpstr>4. EJES TEMÁTICOS</vt:lpstr>
      <vt:lpstr>4. EJES TEMÁTICOS</vt:lpstr>
      <vt:lpstr>4. EJES TEMÁTICOS</vt:lpstr>
      <vt:lpstr>5. ACCIÓN CONJUNTA QUE SE POSTULA</vt:lpstr>
      <vt:lpstr>5. ACCIÓN CONJUNTA QUE SE POSTULA</vt:lpstr>
      <vt:lpstr>5. ACCIÓN CONJUNTA QUE SE POSTULA</vt:lpstr>
      <vt:lpstr>6. PRESENTACIÓN DE PROPUESTAS: </vt:lpstr>
      <vt:lpstr>6. PRESENTACIÓN DE PROPUESTAS: </vt:lpstr>
      <vt:lpstr>6. PRESENTACIÓN DE PROPUESTAS: </vt:lpstr>
      <vt:lpstr>8. CRITERIOS DE EVALUACIÓN</vt:lpstr>
      <vt:lpstr>8. CRITERIOS DE EVALUACIÓN</vt:lpstr>
      <vt:lpstr>8. Plazos y fechas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Paulita Angelica Moran Silva</dc:creator>
  <cp:lastModifiedBy>Administrador</cp:lastModifiedBy>
  <cp:revision>7</cp:revision>
  <dcterms:created xsi:type="dcterms:W3CDTF">2016-08-23T21:22:17Z</dcterms:created>
  <dcterms:modified xsi:type="dcterms:W3CDTF">2016-08-23T23:06:29Z</dcterms:modified>
</cp:coreProperties>
</file>